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1" r:id="rId2"/>
    <p:sldId id="273" r:id="rId3"/>
    <p:sldId id="272" r:id="rId4"/>
    <p:sldId id="256" r:id="rId5"/>
    <p:sldId id="257" r:id="rId6"/>
    <p:sldId id="258" r:id="rId7"/>
    <p:sldId id="259" r:id="rId8"/>
    <p:sldId id="274" r:id="rId9"/>
    <p:sldId id="275" r:id="rId10"/>
    <p:sldId id="270" r:id="rId11"/>
    <p:sldId id="277" r:id="rId12"/>
    <p:sldId id="267" r:id="rId13"/>
    <p:sldId id="265" r:id="rId14"/>
    <p:sldId id="278" r:id="rId15"/>
    <p:sldId id="279" r:id="rId16"/>
    <p:sldId id="276" r:id="rId1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EAE"/>
    <a:srgbClr val="F9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7"/>
    <p:restoredTop sz="96301"/>
  </p:normalViewPr>
  <p:slideViewPr>
    <p:cSldViewPr snapToGrid="0">
      <p:cViewPr>
        <p:scale>
          <a:sx n="83" d="100"/>
          <a:sy n="83" d="100"/>
        </p:scale>
        <p:origin x="36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A24A9-7006-1841-B2C9-DCE86BDB78DB}" type="datetimeFigureOut">
              <a:rPr lang="en-KR" smtClean="0"/>
              <a:t>8/13/25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B8902-A122-3C4F-B636-7928D07A201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45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84D4F-B799-4D4B-B74C-600C1BE7A0D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62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474C-06C3-0C00-597D-47C91A289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1655C-977A-EB46-BA27-936C94184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0718B-F44D-AD71-70F9-D079477E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4A2E6-F43E-C88C-8C2D-FA6E0CE6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AC191-5F83-BCCF-7C02-E7D683ED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124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4C23-66E6-2EA5-F63B-D0712174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E8831-6FC6-06FD-937E-D122E4C55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23D53-55AA-DDE8-18DF-3D0B8147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C9381-EA36-59BA-5BC0-3BBD3BE7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E33F-40A1-ED6D-008F-5C539DE7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356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36DAB-B542-72DE-B78B-D92EDF76E5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04F6E-9975-0372-C583-E4F607C89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AA183-AEA7-331E-6041-04A16942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6485-02CC-3B08-D833-9C835C28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B62C1-2D85-D41A-16B2-94F0AE52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415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5BB3-B866-07DF-4E76-402BC044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4B56-2D68-8729-3557-9EC6101E2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21492-6E70-E07A-376C-DF4FB1CF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1885B-0358-32ED-3BB7-F8A310493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1F07-BEB1-89D7-07F9-CE1260C4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38757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F999-EA44-DC9E-43B6-10C4B110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2D279-A8CA-7A52-DFF7-D6199F949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EBC8A-2096-D450-BB6B-1D368D88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4C3D0-64BF-BC5B-9C5C-36264B69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8FD50-5CAF-4BC7-5A59-1AD52F051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484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467F-2AAE-4D1A-D169-6F829278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7776-2302-1207-B477-02CA89442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8A70B-2655-866E-4A78-127377B06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18C00-C1DB-A4E1-5C3F-430BEAA7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2040D-EC63-C896-EBE7-572BF75C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C7FA6-B8AA-C2C5-2D52-B0D01132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137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64EB-348D-72AE-367C-FCCA0CB25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6A914-5BD9-3AE6-1D52-BFC2B1A73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36151-0D91-17E4-1FD5-53A87C7DB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52DE4-7958-FDCA-E585-99CD125F5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D77CBC-0177-EA6E-7AE1-E79435054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86C0EF-EED9-8095-B580-B7915A76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C40A4-563C-D7DF-7A70-70BBA0DE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77E64B-7D04-A2B4-054A-C30D5BE1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479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4243-7086-CFE6-7704-90DE9A99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C119-2DB2-DB5B-D254-B67603FE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AD850-55D1-97A8-665B-8EC8327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30944-DB3C-6BB4-D7F5-7A1CE7D6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0045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3E1D3-CB07-0C9B-78E3-BB271665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64D3C-B475-23EC-E6BB-B496DA82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43492-AC45-9135-B8EF-4F7005002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856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7A61-410F-D85E-71CE-ABF2108A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333C-A431-2A2E-40E5-498A64981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9E00C-F3F2-3189-ABEB-DA67D2064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59255-F231-F16B-C464-7A08773F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9065-02D0-B54C-0C63-68E14696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5089E-BAEA-7D9B-2C4F-803423D0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3784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F407-34E9-409B-8D54-27AC9982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FDE98-AE0C-9130-0D67-FC86899E0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EC2C2-A3A4-ADD7-4393-261415837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88A0B-8E97-EA94-D547-DE86E8C6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2262F-59FE-632F-D822-358841BC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86A37-D507-CAEF-637D-1DD3D652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276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3A0C8D-B1F4-F0B2-BDED-6ED65CAD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6DD31-41CF-8A66-BCA3-4203597B7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57668-1EC7-40DE-EBCC-57E465937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2EE15-CB54-BA46-BA83-425E8CB0AA48}" type="datetimeFigureOut">
              <a:rPr lang="en-KR" smtClean="0"/>
              <a:t>8/13/25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4B67B-0FF2-2685-D002-64D75C817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E503-CDF4-21E2-A74F-EC4CFC4E6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D2CD5C-139A-B143-986F-504FF35653F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035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y.researcher.life/topic/graph-neural-networks/18173425?page=1&amp;topic_name=Graph%20Neural%20Network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41004-57DB-D630-8F09-C8309EE54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수위 예측 프로젝트</a:t>
            </a:r>
            <a:b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</a:br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중간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23B973-644F-FB71-CB75-AC10BA1F2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781" y="4215539"/>
            <a:ext cx="8176438" cy="1370026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서강대학교 수학과 </a:t>
            </a:r>
            <a:r>
              <a:rPr lang="ko-KR" altLang="en-US" dirty="0" err="1">
                <a:latin typeface="EHWA" panose="02000300000000000000" pitchFamily="2" charset="-127"/>
                <a:ea typeface="EHWA" panose="02000300000000000000" pitchFamily="2" charset="-127"/>
              </a:rPr>
              <a:t>김종락</a:t>
            </a:r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 교수님 연구실</a:t>
            </a:r>
          </a:p>
          <a:p>
            <a:r>
              <a:rPr lang="en" altLang="ko-KR" dirty="0">
                <a:latin typeface="EHWA" panose="02000300000000000000" pitchFamily="2" charset="-127"/>
                <a:ea typeface="EHWA" panose="02000300000000000000" pitchFamily="2" charset="-127"/>
              </a:rPr>
              <a:t>CICAGO-Lab Department of Mathematics </a:t>
            </a:r>
            <a:r>
              <a:rPr lang="en" altLang="ko-KR" dirty="0" err="1">
                <a:latin typeface="EHWA" panose="02000300000000000000" pitchFamily="2" charset="-127"/>
                <a:ea typeface="EHWA" panose="02000300000000000000" pitchFamily="2" charset="-127"/>
              </a:rPr>
              <a:t>Sogang</a:t>
            </a:r>
            <a:r>
              <a:rPr lang="en" altLang="ko-KR" dirty="0">
                <a:latin typeface="EHWA" panose="02000300000000000000" pitchFamily="2" charset="-127"/>
                <a:ea typeface="EHWA" panose="02000300000000000000" pitchFamily="2" charset="-127"/>
              </a:rPr>
              <a:t> University</a:t>
            </a:r>
          </a:p>
          <a:p>
            <a:r>
              <a:rPr lang="en" altLang="ko-KR" dirty="0">
                <a:latin typeface="EHWA" panose="02000300000000000000" pitchFamily="2" charset="-127"/>
                <a:ea typeface="EHWA" panose="02000300000000000000" pitchFamily="2" charset="-127"/>
              </a:rPr>
              <a:t>2025. 0</a:t>
            </a:r>
            <a:r>
              <a:rPr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8</a:t>
            </a:r>
            <a:r>
              <a:rPr lang="en" altLang="ko-KR" dirty="0">
                <a:latin typeface="EHWA" panose="02000300000000000000" pitchFamily="2" charset="-127"/>
                <a:ea typeface="EHWA" panose="02000300000000000000" pitchFamily="2" charset="-127"/>
              </a:rPr>
              <a:t>. </a:t>
            </a:r>
            <a:r>
              <a:rPr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13</a:t>
            </a:r>
            <a:r>
              <a:rPr lang="en" altLang="ko-KR" dirty="0">
                <a:latin typeface="EHWA" panose="02000300000000000000" pitchFamily="2" charset="-127"/>
                <a:ea typeface="EHWA" panose="02000300000000000000" pitchFamily="2" charset="-127"/>
              </a:rPr>
              <a:t> (</a:t>
            </a:r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수</a:t>
            </a:r>
            <a:r>
              <a:rPr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) 4:00 </a:t>
            </a:r>
            <a:r>
              <a:rPr lang="en" altLang="ko-KR" dirty="0">
                <a:latin typeface="EHWA" panose="02000300000000000000" pitchFamily="2" charset="-127"/>
                <a:ea typeface="EHWA" panose="02000300000000000000" pitchFamily="2" charset="-127"/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1378525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1E570D-2458-9AA3-EFB9-CCE0D99E0AFA}"/>
              </a:ext>
            </a:extLst>
          </p:cNvPr>
          <p:cNvSpPr/>
          <p:nvPr/>
        </p:nvSpPr>
        <p:spPr>
          <a:xfrm>
            <a:off x="5821480" y="3175688"/>
            <a:ext cx="5563650" cy="2308324"/>
          </a:xfrm>
          <a:prstGeom prst="rect">
            <a:avLst/>
          </a:prstGeom>
          <a:ln w="444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B77C32-6E9F-9929-C5B0-8C8FB2A91F0E}"/>
              </a:ext>
            </a:extLst>
          </p:cNvPr>
          <p:cNvSpPr/>
          <p:nvPr/>
        </p:nvSpPr>
        <p:spPr>
          <a:xfrm>
            <a:off x="5809123" y="2621273"/>
            <a:ext cx="1271299" cy="345857"/>
          </a:xfrm>
          <a:prstGeom prst="rect">
            <a:avLst/>
          </a:prstGeom>
          <a:solidFill>
            <a:srgbClr val="FFC000">
              <a:alpha val="2045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51592-74FE-29D4-86F1-91097ECDF85F}"/>
              </a:ext>
            </a:extLst>
          </p:cNvPr>
          <p:cNvSpPr txBox="1"/>
          <p:nvPr/>
        </p:nvSpPr>
        <p:spPr>
          <a:xfrm>
            <a:off x="2592950" y="970317"/>
            <a:ext cx="6455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EHWA" panose="02000300000000000000" pitchFamily="2" charset="-127"/>
                <a:ea typeface="EHWA" panose="02000300000000000000" pitchFamily="2" charset="-127"/>
              </a:rPr>
              <a:t>장창래</a:t>
            </a:r>
            <a:r>
              <a:rPr kumimoji="1"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 교수님의 아이디어</a:t>
            </a:r>
            <a:r>
              <a:rPr kumimoji="1"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:</a:t>
            </a:r>
          </a:p>
          <a:p>
            <a:pPr algn="ctr"/>
            <a:endParaRPr kumimoji="1" lang="en-US" altLang="ko-KR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algn="ctr"/>
            <a:r>
              <a:rPr kumimoji="1"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예측이 쉬운 곳</a:t>
            </a:r>
            <a:r>
              <a:rPr kumimoji="1"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kumimoji="1"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무심천과 같은 도시하천</a:t>
            </a:r>
            <a:r>
              <a:rPr kumimoji="1"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  <a:r>
              <a:rPr kumimoji="1"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에서의 예측이 보다 다양한 </a:t>
            </a:r>
            <a:endParaRPr kumimoji="1" lang="en-US" altLang="ko-KR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algn="ctr"/>
            <a:r>
              <a:rPr kumimoji="1"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지류가 모이는 하천의 예측을 도울 수 있지 않을까</a:t>
            </a:r>
            <a:r>
              <a:rPr kumimoji="1"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?</a:t>
            </a:r>
            <a:endParaRPr kumimoji="1" lang="ko-KR" altLang="en-US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C6237-22A1-03C4-FC67-2565309CDE61}"/>
              </a:ext>
            </a:extLst>
          </p:cNvPr>
          <p:cNvSpPr txBox="1"/>
          <p:nvPr/>
        </p:nvSpPr>
        <p:spPr>
          <a:xfrm>
            <a:off x="1695124" y="5896185"/>
            <a:ext cx="9677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EHWA" panose="02000300000000000000" pitchFamily="2" charset="-127"/>
                <a:ea typeface="EHWA" panose="02000300000000000000" pitchFamily="2" charset="-127"/>
              </a:rPr>
              <a:t>&gt;&gt;</a:t>
            </a:r>
            <a:r>
              <a:rPr kumimoji="1"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 금강 유역 전체를 하나의 그래프 네트워크로 해석 가능 </a:t>
            </a:r>
            <a:r>
              <a:rPr kumimoji="1" lang="en-US" altLang="ko-KR" sz="2000" dirty="0">
                <a:latin typeface="EHWA" panose="02000300000000000000" pitchFamily="2" charset="-127"/>
                <a:ea typeface="EHWA" panose="02000300000000000000" pitchFamily="2" charset="-127"/>
              </a:rPr>
              <a:t>&gt;</a:t>
            </a:r>
            <a:r>
              <a:rPr kumimoji="1"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 면적과 고도를 모두 고려 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D83D1-E071-D177-E3F4-41E5C2BAFB4E}"/>
              </a:ext>
            </a:extLst>
          </p:cNvPr>
          <p:cNvSpPr txBox="1"/>
          <p:nvPr/>
        </p:nvSpPr>
        <p:spPr>
          <a:xfrm>
            <a:off x="441866" y="244405"/>
            <a:ext cx="4948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GNN </a:t>
            </a:r>
            <a:r>
              <a:rPr kumimoji="1"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적용</a:t>
            </a:r>
            <a:r>
              <a:rPr kumimoji="1"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(2025.04.15 (</a:t>
            </a:r>
            <a:r>
              <a:rPr kumimoji="1"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화</a:t>
            </a:r>
            <a:r>
              <a:rPr kumimoji="1"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) </a:t>
            </a:r>
            <a:r>
              <a:rPr kumimoji="1"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미팅 자료 참고</a:t>
            </a:r>
            <a:r>
              <a:rPr kumimoji="1"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  <a:endParaRPr kumimoji="1" lang="ko-KR" altLang="en-US" sz="28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B000F21B-8FB4-1F50-00CC-FD87CC82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32" t="4012" r="29348" b="16515"/>
          <a:stretch>
            <a:fillRect/>
          </a:stretch>
        </p:blipFill>
        <p:spPr>
          <a:xfrm>
            <a:off x="1206584" y="2621273"/>
            <a:ext cx="4184073" cy="32664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AEB4C-A0AE-F6AE-1A4F-22827F15C22A}"/>
                  </a:ext>
                </a:extLst>
              </p:cNvPr>
              <p:cNvSpPr txBox="1"/>
              <p:nvPr/>
            </p:nvSpPr>
            <p:spPr>
              <a:xfrm>
                <a:off x="5820756" y="2621273"/>
                <a:ext cx="5552017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그래프 정의</a:t>
                </a:r>
              </a:p>
              <a:p>
                <a:endParaRPr lang="en-US" altLang="ko-KR" dirty="0">
                  <a:latin typeface="EHWA" panose="02000300000000000000" pitchFamily="2" charset="-127"/>
                  <a:ea typeface="EHWA" panose="02000300000000000000" pitchFamily="2" charset="-127"/>
                </a:endParaRPr>
              </a:p>
              <a:p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노드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(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정점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)</a:t>
                </a:r>
                <a:endParaRPr lang="ko-KR" altLang="en-US" dirty="0">
                  <a:latin typeface="EHWA" panose="02000300000000000000" pitchFamily="2" charset="-127"/>
                  <a:ea typeface="EHWA" panose="02000300000000000000" pitchFamily="2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기상관측소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, 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수위 관측소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(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타깃 노드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).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노드 </a:t>
                </a:r>
                <a:r>
                  <a:rPr lang="ko-KR" altLang="en-US" dirty="0" err="1">
                    <a:latin typeface="EHWA" panose="02000300000000000000" pitchFamily="2" charset="-127"/>
                    <a:ea typeface="EHWA" panose="02000300000000000000" pitchFamily="2" charset="-127"/>
                  </a:rPr>
                  <a:t>특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성</a:t>
                </a:r>
                <a14:m>
                  <m:oMath xmlns:m="http://schemas.openxmlformats.org/officeDocument/2006/math">
                    <m:r>
                      <a:rPr lang="ko-KR" altLang="en-US" b="0" i="0" smtClean="0">
                        <a:latin typeface="Cambria Math" panose="02040503050406030204" pitchFamily="18" charset="0"/>
                        <a:ea typeface="EHWA" panose="02000300000000000000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EHWA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EHWA" panose="02000300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EHWA" panose="02000300000000000000" pitchFamily="2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EHWA" panose="02000300000000000000" pitchFamily="2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EHWA" panose="02000300000000000000" pitchFamily="2" charset="-127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EHWA" panose="02000300000000000000" pitchFamily="2" charset="-127"/>
                      </a:rPr>
                      <m:t>)</m:t>
                    </m:r>
                  </m:oMath>
                </a14:m>
                <a:r>
                  <a:rPr 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: 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시각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EHWA" panose="02000300000000000000" pitchFamily="2" charset="-127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EHWA" panose="02000300000000000000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의 강우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(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누적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·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시우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), 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과거 </a:t>
                </a:r>
                <a:r>
                  <a:rPr lang="en-US" altLang="ko-KR" b="0" dirty="0">
                    <a:ea typeface="EHWA" panose="020003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EHWA" panose="02000300000000000000" pitchFamily="2" charset="-127"/>
                      </a:rPr>
                      <m:t>L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EHWA" panose="02000300000000000000" pitchFamily="2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(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시간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/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일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)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 시퀀스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, 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기온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/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습도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/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풍향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, 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누적 </a:t>
                </a:r>
                <a:r>
                  <a:rPr lang="ko-KR" altLang="en-US" dirty="0" err="1">
                    <a:latin typeface="EHWA" panose="02000300000000000000" pitchFamily="2" charset="-127"/>
                    <a:ea typeface="EHWA" panose="02000300000000000000" pitchFamily="2" charset="-127"/>
                  </a:rPr>
                  <a:t>선행강우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(</a:t>
                </a:r>
                <a:r>
                  <a:rPr 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Antecedent Precipitation Index), 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고도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(</a:t>
                </a:r>
                <a:r>
                  <a:rPr 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DEM), </a:t>
                </a:r>
                <a:r>
                  <a:rPr lang="ko-KR" altLang="en-US" dirty="0" err="1">
                    <a:latin typeface="EHWA" panose="02000300000000000000" pitchFamily="2" charset="-127"/>
                    <a:ea typeface="EHWA" panose="02000300000000000000" pitchFamily="2" charset="-127"/>
                  </a:rPr>
                  <a:t>토지피복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/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토양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, 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유역면적</a:t>
                </a:r>
                <a:r>
                  <a:rPr lang="en-US" altLang="ko-KR" dirty="0">
                    <a:latin typeface="EHWA" panose="02000300000000000000" pitchFamily="2" charset="-127"/>
                    <a:ea typeface="EHWA" panose="02000300000000000000" pitchFamily="2" charset="-127"/>
                  </a:rPr>
                  <a:t> </a:t>
                </a:r>
                <a:r>
                  <a:rPr lang="ko-KR" altLang="en-US" dirty="0">
                    <a:latin typeface="EHWA" panose="02000300000000000000" pitchFamily="2" charset="-127"/>
                    <a:ea typeface="EHWA" panose="02000300000000000000" pitchFamily="2" charset="-127"/>
                  </a:rPr>
                  <a:t>등</a:t>
                </a:r>
                <a:endParaRPr lang="en-US" altLang="ko-KR" dirty="0">
                  <a:latin typeface="EHWA" panose="02000300000000000000" pitchFamily="2" charset="-127"/>
                  <a:ea typeface="EHWA" panose="02000300000000000000" pitchFamily="2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AEB4C-A0AE-F6AE-1A4F-22827F15C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756" y="2621273"/>
                <a:ext cx="5552017" cy="2308324"/>
              </a:xfrm>
              <a:prstGeom prst="rect">
                <a:avLst/>
              </a:prstGeom>
              <a:blipFill>
                <a:blip r:embed="rId3"/>
                <a:stretch>
                  <a:fillRect l="-913" t="-1093" b="-273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AE74C82-0FA8-336D-500C-4D261897B776}"/>
              </a:ext>
            </a:extLst>
          </p:cNvPr>
          <p:cNvSpPr txBox="1"/>
          <p:nvPr/>
        </p:nvSpPr>
        <p:spPr>
          <a:xfrm>
            <a:off x="5809123" y="503069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EHWA" panose="02000300000000000000" pitchFamily="2" charset="-127"/>
                <a:ea typeface="EHWA" panose="02000300000000000000" pitchFamily="2" charset="-127"/>
              </a:rPr>
              <a:t>엣지</a:t>
            </a:r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 속성</a:t>
            </a:r>
            <a:r>
              <a:rPr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: </a:t>
            </a:r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거리</a:t>
            </a:r>
            <a:r>
              <a:rPr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, </a:t>
            </a:r>
            <a:r>
              <a:rPr lang="ko-KR" altLang="en-US" dirty="0" err="1">
                <a:latin typeface="EHWA" panose="02000300000000000000" pitchFamily="2" charset="-127"/>
                <a:ea typeface="EHWA" panose="02000300000000000000" pitchFamily="2" charset="-127"/>
              </a:rPr>
              <a:t>고도차</a:t>
            </a:r>
            <a:r>
              <a:rPr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, </a:t>
            </a:r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강수이동시간</a:t>
            </a:r>
            <a:r>
              <a:rPr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분</a:t>
            </a:r>
            <a:r>
              <a:rPr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), </a:t>
            </a:r>
            <a:r>
              <a:rPr lang="ko-KR" altLang="en-US" dirty="0">
                <a:latin typeface="EHWA" panose="02000300000000000000" pitchFamily="2" charset="-127"/>
                <a:ea typeface="EHWA" panose="02000300000000000000" pitchFamily="2" charset="-127"/>
              </a:rPr>
              <a:t>상관계수 등</a:t>
            </a:r>
          </a:p>
        </p:txBody>
      </p:sp>
    </p:spTree>
    <p:extLst>
      <p:ext uri="{BB962C8B-B14F-4D97-AF65-F5344CB8AC3E}">
        <p14:creationId xmlns:p14="http://schemas.microsoft.com/office/powerpoint/2010/main" val="278740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0E460F-C954-2024-6489-40DDF5BB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9" y="2543396"/>
            <a:ext cx="4059254" cy="2254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4A971-2790-99B9-5D49-A806968D37C4}"/>
              </a:ext>
            </a:extLst>
          </p:cNvPr>
          <p:cNvSpPr txBox="1"/>
          <p:nvPr/>
        </p:nvSpPr>
        <p:spPr>
          <a:xfrm>
            <a:off x="4170219" y="6596390"/>
            <a:ext cx="8021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EHWA" panose="02000300000000000000" pitchFamily="2" charset="-127"/>
                <a:ea typeface="EHWA" panose="02000300000000000000" pitchFamily="2" charset="-127"/>
                <a:hlinkClick r:id="rId3"/>
              </a:rPr>
              <a:t>https://discovery.researcher.life/topic/graph-neural-networks/18173425?page=1&amp;topic_name=Graph%20Neural%20Networks</a:t>
            </a:r>
            <a:endParaRPr lang="en-US" altLang="ko-KR" sz="11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B7B0E-89E0-AF35-3EF6-2CD2C928D031}"/>
              </a:ext>
            </a:extLst>
          </p:cNvPr>
          <p:cNvSpPr txBox="1"/>
          <p:nvPr/>
        </p:nvSpPr>
        <p:spPr>
          <a:xfrm>
            <a:off x="221672" y="221543"/>
            <a:ext cx="7160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GNN</a:t>
            </a:r>
            <a:r>
              <a:rPr kumimoji="1" lang="ko-KR" altLang="en-US" sz="2800" dirty="0" err="1">
                <a:latin typeface="EHWA" panose="02000300000000000000" pitchFamily="2" charset="-127"/>
                <a:ea typeface="EHWA" panose="02000300000000000000" pitchFamily="2" charset="-127"/>
              </a:rPr>
              <a:t>에</a:t>
            </a:r>
            <a:r>
              <a:rPr kumimoji="1"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 대한 학문적 관심도</a:t>
            </a:r>
            <a:r>
              <a:rPr kumimoji="1"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(2025.04.15 (</a:t>
            </a:r>
            <a:r>
              <a:rPr kumimoji="1"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화</a:t>
            </a:r>
            <a:r>
              <a:rPr kumimoji="1"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) </a:t>
            </a:r>
            <a:r>
              <a:rPr kumimoji="1"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미팅 자료 참고</a:t>
            </a:r>
            <a:r>
              <a:rPr kumimoji="1"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  <a:endParaRPr kumimoji="1" lang="ko-KR" altLang="en-US" sz="28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890198-B60A-E5FA-3051-C05F5EE98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713" y="1079845"/>
            <a:ext cx="6974792" cy="435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5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1FFB7E-E653-6F8A-A8A7-2F4D3BA4C93C}"/>
              </a:ext>
            </a:extLst>
          </p:cNvPr>
          <p:cNvGraphicFramePr>
            <a:graphicFrameLocks noGrp="1"/>
          </p:cNvGraphicFramePr>
          <p:nvPr/>
        </p:nvGraphicFramePr>
        <p:xfrm>
          <a:off x="469899" y="1016000"/>
          <a:ext cx="11252201" cy="51213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1">
                  <a:extLst>
                    <a:ext uri="{9D8B030D-6E8A-4147-A177-3AD203B41FA5}">
                      <a16:colId xmlns:a16="http://schemas.microsoft.com/office/drawing/2014/main" val="1078042826"/>
                    </a:ext>
                  </a:extLst>
                </a:gridCol>
                <a:gridCol w="1122218">
                  <a:extLst>
                    <a:ext uri="{9D8B030D-6E8A-4147-A177-3AD203B41FA5}">
                      <a16:colId xmlns:a16="http://schemas.microsoft.com/office/drawing/2014/main" val="2173342068"/>
                    </a:ext>
                  </a:extLst>
                </a:gridCol>
                <a:gridCol w="1025237">
                  <a:extLst>
                    <a:ext uri="{9D8B030D-6E8A-4147-A177-3AD203B41FA5}">
                      <a16:colId xmlns:a16="http://schemas.microsoft.com/office/drawing/2014/main" val="2009915846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3070267096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1566126932"/>
                    </a:ext>
                  </a:extLst>
                </a:gridCol>
                <a:gridCol w="1261918">
                  <a:extLst>
                    <a:ext uri="{9D8B030D-6E8A-4147-A177-3AD203B41FA5}">
                      <a16:colId xmlns:a16="http://schemas.microsoft.com/office/drawing/2014/main" val="1620239425"/>
                    </a:ext>
                  </a:extLst>
                </a:gridCol>
              </a:tblGrid>
              <a:tr h="389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논문 제목 및 저널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모델이름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코드공개여부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데이터셋 공개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연구 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추가 메모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691281"/>
                  </a:ext>
                </a:extLst>
              </a:tr>
              <a:tr h="1068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From data to action in flood forecasting leveraging graph neural networks and digital twin visualization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  <a:endParaRPr lang="en" altLang="ko-KR" sz="12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</a:t>
                      </a: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Nature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산하의 오픈 액세스 저널인 </a:t>
                      </a:r>
                      <a:r>
                        <a:rPr lang="en" altLang="ko-KR" sz="1200" i="1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Scientific Reports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에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게재된 논문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)</a:t>
                      </a:r>
                      <a:endParaRPr lang="en" altLang="ko-KR" sz="12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LocalFLoodNet</a:t>
                      </a:r>
                      <a:endParaRPr lang="en" altLang="ko-KR" sz="14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미공개</a:t>
                      </a:r>
                    </a:p>
                    <a:p>
                      <a:pPr algn="ctr" latinLnBrk="1"/>
                      <a:endParaRPr lang="ko-KR" altLang="en-US" sz="12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공개 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캐나다 환경 및 기후 변화 데이터 등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캐나다 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퀘벡주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테레본</a:t>
                      </a:r>
                      <a:endParaRPr lang="ko-KR" altLang="en-US" sz="12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수위 예측에 초점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;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코드 미공개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5044"/>
                  </a:ext>
                </a:extLst>
              </a:tr>
              <a:tr h="1068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A spatial–temporal graph deep learning model for urban flood nowcasting leveraging heterogeneous community features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  <a:endParaRPr lang="en" altLang="ko-KR" sz="12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</a:t>
                      </a: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Nature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산하의 오픈 액세스 저널인 </a:t>
                      </a:r>
                      <a:r>
                        <a:rPr lang="en" altLang="ko-KR" sz="1200" i="1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Scientific Reports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에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게재된 논문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)</a:t>
                      </a:r>
                      <a:endParaRPr lang="en" altLang="ko-KR" sz="12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ASTGCN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미공개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부분 공개 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해리스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카운티 홍수 관리국 등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);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일부 비공개 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</a:t>
                      </a: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INRIX, X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미국 텍사스주 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해리스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카운티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인간 감지 데이터 활용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;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코드 미공개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612815"/>
                  </a:ext>
                </a:extLst>
              </a:tr>
              <a:tr h="1068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A New Graph-Based Deep Learning Model to Predict Flooding with Validation on a Case Study on the Humber River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  <a:endParaRPr lang="en" altLang="ko-KR" sz="12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(MDPI/water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(SCIE) 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에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게재된 논문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)</a:t>
                      </a:r>
                      <a:endParaRPr lang="en" altLang="ko-KR" sz="12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GNN-SAGE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Google Drive: GNN-SAGE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공개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: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데이터 소스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캐나다 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온타리오주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험버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코드 및 데이터 공개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;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실제 강 시스템 검증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620436"/>
                  </a:ext>
                </a:extLst>
              </a:tr>
              <a:tr h="763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Rapid </a:t>
                      </a:r>
                      <a:r>
                        <a:rPr lang="en" altLang="ko-KR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Spatio</a:t>
                      </a: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-Temporal Flood Modelling via Hydraulics-Based Graph Neural Networks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(Hydrology and earth system sciences (SCIE,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open access) 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에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개재된 논문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)</a:t>
                      </a:r>
                      <a:endParaRPr lang="en" altLang="ko-KR" sz="1200" dirty="0">
                        <a:latin typeface="EHWA" panose="02000300000000000000" pitchFamily="2" charset="-127"/>
                        <a:ea typeface="EHWA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SWE-GNN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GitHub: SWE-GNN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Zenodo: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일반 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무작위 지형 시뮬레이션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코드 및 데이터 공개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;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다양한 지역에 적용 가능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314999"/>
                  </a:ext>
                </a:extLst>
              </a:tr>
              <a:tr h="763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Graph neural network-based anomaly detection for river network systems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</a:t>
                      </a: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비공식 저널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: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F1000Res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(IF=8.5)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에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개재</a:t>
                      </a: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GDN/GDN+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GitHub: GDN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Zenodo: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호주 </a:t>
                      </a:r>
                      <a:r>
                        <a:rPr lang="ko-KR" altLang="en-US" sz="1200" dirty="0" err="1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허버트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 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이상 탐지 특화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; </a:t>
                      </a:r>
                      <a:r>
                        <a:rPr lang="ko-KR" altLang="en-US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코드 및 데이터 공개</a:t>
                      </a:r>
                      <a:r>
                        <a:rPr lang="en-US" altLang="ko-KR" sz="1200" dirty="0">
                          <a:latin typeface="EHWA" panose="02000300000000000000" pitchFamily="2" charset="-127"/>
                          <a:ea typeface="EHWA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90022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B7C6A9-411E-F3EC-182F-9CAA8B4947BE}"/>
              </a:ext>
            </a:extLst>
          </p:cNvPr>
          <p:cNvSpPr txBox="1"/>
          <p:nvPr/>
        </p:nvSpPr>
        <p:spPr>
          <a:xfrm>
            <a:off x="469899" y="258690"/>
            <a:ext cx="993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EHWA" panose="02000300000000000000" pitchFamily="2" charset="-127"/>
                <a:ea typeface="EHWA" panose="02000300000000000000" pitchFamily="2" charset="-127"/>
              </a:rPr>
              <a:t>GNN </a:t>
            </a:r>
            <a:r>
              <a:rPr kumimoji="1" lang="ko-KR" altLang="en-US" sz="3200" dirty="0">
                <a:latin typeface="EHWA" panose="02000300000000000000" pitchFamily="2" charset="-127"/>
                <a:ea typeface="EHWA" panose="02000300000000000000" pitchFamily="2" charset="-127"/>
              </a:rPr>
              <a:t>기반 홍수</a:t>
            </a:r>
            <a:r>
              <a:rPr kumimoji="1" lang="en-US" altLang="ko-KR" sz="3200" dirty="0">
                <a:latin typeface="EHWA" panose="02000300000000000000" pitchFamily="2" charset="-127"/>
                <a:ea typeface="EHWA" panose="02000300000000000000" pitchFamily="2" charset="-127"/>
              </a:rPr>
              <a:t>/</a:t>
            </a:r>
            <a:r>
              <a:rPr kumimoji="1" lang="ko-KR" altLang="en-US" sz="3200" dirty="0">
                <a:latin typeface="EHWA" panose="02000300000000000000" pitchFamily="2" charset="-127"/>
                <a:ea typeface="EHWA" panose="02000300000000000000" pitchFamily="2" charset="-127"/>
              </a:rPr>
              <a:t>수위 예측 논문 리스트업</a:t>
            </a:r>
            <a:r>
              <a:rPr kumimoji="1"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(2025.04.15 (</a:t>
            </a:r>
            <a:r>
              <a:rPr kumimoji="1"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화</a:t>
            </a:r>
            <a:r>
              <a:rPr kumimoji="1"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) </a:t>
            </a:r>
            <a:r>
              <a:rPr kumimoji="1"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미팅 자료 참고</a:t>
            </a:r>
            <a:r>
              <a:rPr kumimoji="1"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  <a:endParaRPr kumimoji="1" lang="ko-KR" altLang="en-US" sz="32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70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, 텍스트, 스크린샷, 아틀라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56664E-26E8-AA3F-2AB3-3EB659D42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57" y="1766656"/>
            <a:ext cx="5248770" cy="4398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C666D9-2DEC-DC82-6792-2D31B9DE2CD1}"/>
              </a:ext>
            </a:extLst>
          </p:cNvPr>
          <p:cNvSpPr txBox="1"/>
          <p:nvPr/>
        </p:nvSpPr>
        <p:spPr>
          <a:xfrm>
            <a:off x="498245" y="299848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예측 대상이 유사한 셋업</a:t>
            </a:r>
            <a:r>
              <a:rPr kumimoji="1" lang="en-US" altLang="ko-KR" sz="1100" dirty="0">
                <a:latin typeface="EHWA" panose="02000300000000000000" pitchFamily="2" charset="-127"/>
                <a:ea typeface="EHWA" panose="02000300000000000000" pitchFamily="2" charset="-127"/>
              </a:rPr>
              <a:t>(2025.04.15 (</a:t>
            </a:r>
            <a:r>
              <a:rPr kumimoji="1" lang="ko-KR" altLang="en-US" sz="1100" dirty="0">
                <a:latin typeface="EHWA" panose="02000300000000000000" pitchFamily="2" charset="-127"/>
                <a:ea typeface="EHWA" panose="02000300000000000000" pitchFamily="2" charset="-127"/>
              </a:rPr>
              <a:t>화</a:t>
            </a:r>
            <a:r>
              <a:rPr kumimoji="1" lang="en-US" altLang="ko-KR" sz="1100" dirty="0">
                <a:latin typeface="EHWA" panose="02000300000000000000" pitchFamily="2" charset="-127"/>
                <a:ea typeface="EHWA" panose="02000300000000000000" pitchFamily="2" charset="-127"/>
              </a:rPr>
              <a:t>) </a:t>
            </a:r>
            <a:r>
              <a:rPr kumimoji="1" lang="ko-KR" altLang="en-US" sz="1100" dirty="0">
                <a:latin typeface="EHWA" panose="02000300000000000000" pitchFamily="2" charset="-127"/>
                <a:ea typeface="EHWA" panose="02000300000000000000" pitchFamily="2" charset="-127"/>
              </a:rPr>
              <a:t>미팅 자료 참고</a:t>
            </a:r>
            <a:r>
              <a:rPr kumimoji="1" lang="en-US" altLang="ko-KR" sz="1100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  <a:endParaRPr kumimoji="1" lang="ko-KR" altLang="en-US" sz="28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24486D-B7A7-4226-642E-CDB27CBB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73" y="3220809"/>
            <a:ext cx="5855990" cy="32599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736A6A-2F5A-A768-469B-C40E8CAF5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44" y="276396"/>
            <a:ext cx="5553551" cy="29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7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EB9BFDF-5D92-38EA-12D1-8BB861EE8353}"/>
              </a:ext>
            </a:extLst>
          </p:cNvPr>
          <p:cNvSpPr txBox="1"/>
          <p:nvPr/>
        </p:nvSpPr>
        <p:spPr>
          <a:xfrm>
            <a:off x="494270" y="345990"/>
            <a:ext cx="6388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GNN </a:t>
            </a:r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의 특징</a:t>
            </a:r>
            <a:r>
              <a:rPr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(1)</a:t>
            </a:r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 해석 가능성</a:t>
            </a:r>
            <a:r>
              <a:rPr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설명가능 </a:t>
            </a:r>
            <a:r>
              <a:rPr 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AI)</a:t>
            </a:r>
          </a:p>
        </p:txBody>
      </p:sp>
      <p:pic>
        <p:nvPicPr>
          <p:cNvPr id="9" name="그림 2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F11142-07C0-DF65-6442-40BEBB1B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54983" r="61334" b="28031"/>
          <a:stretch>
            <a:fillRect/>
          </a:stretch>
        </p:blipFill>
        <p:spPr>
          <a:xfrm>
            <a:off x="1079715" y="1035063"/>
            <a:ext cx="10058400" cy="21769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BC1281-08EE-2F32-729E-B336E9F1B4BE}"/>
              </a:ext>
            </a:extLst>
          </p:cNvPr>
          <p:cNvSpPr/>
          <p:nvPr/>
        </p:nvSpPr>
        <p:spPr>
          <a:xfrm>
            <a:off x="2289203" y="1119837"/>
            <a:ext cx="4782066" cy="458087"/>
          </a:xfrm>
          <a:prstGeom prst="rect">
            <a:avLst/>
          </a:prstGeom>
          <a:solidFill>
            <a:srgbClr val="F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1C3EAE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GNN </a:t>
            </a:r>
            <a:r>
              <a:rPr lang="ko-KR" altLang="en-US" sz="2400" dirty="0">
                <a:solidFill>
                  <a:srgbClr val="1C3EAE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을 통해 얻을 수 있는 인사이트</a:t>
            </a:r>
            <a:endParaRPr lang="en-KR" sz="2400" dirty="0">
              <a:solidFill>
                <a:srgbClr val="1C3EAE"/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8379A-C7C4-4AB6-2BC3-76E693FAEF66}"/>
              </a:ext>
            </a:extLst>
          </p:cNvPr>
          <p:cNvSpPr/>
          <p:nvPr/>
        </p:nvSpPr>
        <p:spPr>
          <a:xfrm>
            <a:off x="2634711" y="1630657"/>
            <a:ext cx="8075055" cy="458087"/>
          </a:xfrm>
          <a:prstGeom prst="rect">
            <a:avLst/>
          </a:prstGeom>
          <a:solidFill>
            <a:srgbClr val="F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GAT/Transformer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의 </a:t>
            </a:r>
            <a:r>
              <a:rPr 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attention</a:t>
            </a:r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으로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“어떤 관측소의 정보가 타깃 수위에 </a:t>
            </a:r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기여했는가”를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시각화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2FAE26-8580-BB97-2F1C-F1BD06153437}"/>
              </a:ext>
            </a:extLst>
          </p:cNvPr>
          <p:cNvSpPr/>
          <p:nvPr/>
        </p:nvSpPr>
        <p:spPr>
          <a:xfrm>
            <a:off x="2634710" y="2117509"/>
            <a:ext cx="8648056" cy="458087"/>
          </a:xfrm>
          <a:prstGeom prst="rect">
            <a:avLst/>
          </a:prstGeom>
          <a:solidFill>
            <a:srgbClr val="F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엣지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SHAP/Integrated Gradients: 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특정 호우 사건에서 기여도 높은 경로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상류노드→하류노드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도출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529DA4-D129-46EE-6861-7766CBCD76BA}"/>
              </a:ext>
            </a:extLst>
          </p:cNvPr>
          <p:cNvSpPr/>
          <p:nvPr/>
        </p:nvSpPr>
        <p:spPr>
          <a:xfrm>
            <a:off x="2634710" y="2575596"/>
            <a:ext cx="7255004" cy="458087"/>
          </a:xfrm>
          <a:prstGeom prst="rect">
            <a:avLst/>
          </a:prstGeom>
          <a:solidFill>
            <a:srgbClr val="F9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가상 차단 실험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특정 관측소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/</a:t>
            </a:r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엣지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제거 시 성능 변화 → 관측망 최적화 인사이트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</p:txBody>
      </p:sp>
      <p:pic>
        <p:nvPicPr>
          <p:cNvPr id="18" name="Picture 17" descr="A map of a large area with different colored areas&#10;&#10;AI-generated content may be incorrect.">
            <a:extLst>
              <a:ext uri="{FF2B5EF4-FFF2-40B4-BE49-F238E27FC236}">
                <a16:creationId xmlns:a16="http://schemas.microsoft.com/office/drawing/2014/main" id="{94458682-4319-0859-AD3B-5ED1DFD0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966" y="3296801"/>
            <a:ext cx="4804068" cy="34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6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2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A046FC-F397-07C8-29EF-6AA690016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71003" r="74715" b="28031"/>
          <a:stretch>
            <a:fillRect/>
          </a:stretch>
        </p:blipFill>
        <p:spPr>
          <a:xfrm>
            <a:off x="6151533" y="3428163"/>
            <a:ext cx="5565185" cy="3316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69CABA-DD03-2E03-2FDA-2BFB13F7764E}"/>
              </a:ext>
            </a:extLst>
          </p:cNvPr>
          <p:cNvSpPr txBox="1"/>
          <p:nvPr/>
        </p:nvSpPr>
        <p:spPr>
          <a:xfrm>
            <a:off x="494270" y="345990"/>
            <a:ext cx="5429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GNN </a:t>
            </a:r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의 운용 고려사항 및 기대효과</a:t>
            </a:r>
            <a:endParaRPr lang="en-US" sz="28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9FFE7-FD41-ABDC-2838-2F81801927FE}"/>
              </a:ext>
            </a:extLst>
          </p:cNvPr>
          <p:cNvSpPr txBox="1"/>
          <p:nvPr/>
        </p:nvSpPr>
        <p:spPr>
          <a:xfrm>
            <a:off x="6379106" y="4018352"/>
            <a:ext cx="51548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고정 가중 평균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Thiessen)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은 “인접 면적 </a:t>
            </a:r>
            <a:r>
              <a:rPr lang="ko-KR" altLang="en-US" sz="1600" dirty="0" err="1">
                <a:latin typeface="EHWA" panose="02000300000000000000" pitchFamily="2" charset="-127"/>
                <a:ea typeface="EHWA" panose="02000300000000000000" pitchFamily="2" charset="-127"/>
              </a:rPr>
              <a:t>비율”만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 반영하지만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, </a:t>
            </a:r>
            <a:r>
              <a:rPr 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GNN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거리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·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고도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·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유역 연결성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·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지연시간을 동시에 반영</a:t>
            </a:r>
            <a:endParaRPr lang="en-US" altLang="ko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호우 이동 방향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/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속도에 따른 동적 상호작용을 학습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비선형 누적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·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포화 효과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토양 포화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, </a:t>
            </a:r>
            <a:r>
              <a:rPr lang="ko-KR" altLang="en-US" sz="1600" dirty="0" err="1">
                <a:latin typeface="EHWA" panose="02000300000000000000" pitchFamily="2" charset="-127"/>
                <a:ea typeface="EHWA" panose="02000300000000000000" pitchFamily="2" charset="-127"/>
              </a:rPr>
              <a:t>선행강우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  <a:r>
              <a:rPr lang="ko-KR" altLang="en-US" sz="1600" dirty="0" err="1">
                <a:latin typeface="EHWA" panose="02000300000000000000" pitchFamily="2" charset="-127"/>
                <a:ea typeface="EHWA" panose="02000300000000000000" pitchFamily="2" charset="-127"/>
              </a:rPr>
              <a:t>를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 내재적으로 모델링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  <a:b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</a:b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→ 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피크 크기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/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도달시간 예측에서 </a:t>
            </a:r>
            <a:r>
              <a:rPr 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Thiessen/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산술평균 대비 향상 가능성이 큼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</p:txBody>
      </p:sp>
      <p:pic>
        <p:nvPicPr>
          <p:cNvPr id="14" name="그림 2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9D25A1-9DF5-FB09-2602-D3CC00DBE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71003" r="74715" b="28031"/>
          <a:stretch>
            <a:fillRect/>
          </a:stretch>
        </p:blipFill>
        <p:spPr>
          <a:xfrm>
            <a:off x="658068" y="3698138"/>
            <a:ext cx="5154826" cy="3046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F60F4-3BD8-A0F0-4F6A-6D9179D8F26E}"/>
              </a:ext>
            </a:extLst>
          </p:cNvPr>
          <p:cNvSpPr txBox="1"/>
          <p:nvPr/>
        </p:nvSpPr>
        <p:spPr>
          <a:xfrm>
            <a:off x="970075" y="4334822"/>
            <a:ext cx="48428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리드타임별 모델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(1</a:t>
            </a:r>
            <a:r>
              <a:rPr 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h, 3h, 6h, 12h, 24h) 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또는 </a:t>
            </a:r>
            <a:r>
              <a:rPr lang="ko-KR" altLang="en-US" sz="1600" dirty="0" err="1">
                <a:latin typeface="EHWA" panose="02000300000000000000" pitchFamily="2" charset="-127"/>
                <a:ea typeface="EHWA" panose="02000300000000000000" pitchFamily="2" charset="-127"/>
              </a:rPr>
              <a:t>멀티호라이즌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 단일 모델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  <a:p>
            <a:endParaRPr lang="en-US" altLang="ko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추론 지연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: 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수 분 내 추론 가능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수십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~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수백 노드 규모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).</a:t>
            </a:r>
          </a:p>
          <a:p>
            <a:endParaRPr lang="en-US" altLang="ko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강건성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: 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관측소 다운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/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결측 대비 </a:t>
            </a:r>
            <a:r>
              <a:rPr lang="ko-KR" altLang="en-US" sz="1600" dirty="0" err="1">
                <a:latin typeface="EHWA" panose="02000300000000000000" pitchFamily="2" charset="-127"/>
                <a:ea typeface="EHWA" panose="02000300000000000000" pitchFamily="2" charset="-127"/>
              </a:rPr>
              <a:t>마스킹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·</a:t>
            </a:r>
            <a:r>
              <a:rPr lang="ko-KR" altLang="en-US" sz="1600" dirty="0" err="1">
                <a:latin typeface="EHWA" panose="02000300000000000000" pitchFamily="2" charset="-127"/>
                <a:ea typeface="EHWA" panose="02000300000000000000" pitchFamily="2" charset="-127"/>
              </a:rPr>
              <a:t>드롭엣지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 학습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  <a:p>
            <a:endParaRPr lang="en-US" altLang="ko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레이더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/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수치예보 결합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: 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관측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+</a:t>
            </a:r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예보를 동시에 투입해 리드타임 확장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3ED36-D7FE-783A-4846-5B47D37BCDE5}"/>
              </a:ext>
            </a:extLst>
          </p:cNvPr>
          <p:cNvSpPr txBox="1"/>
          <p:nvPr/>
        </p:nvSpPr>
        <p:spPr>
          <a:xfrm>
            <a:off x="960980" y="3808894"/>
            <a:ext cx="2137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400" dirty="0">
                <a:solidFill>
                  <a:srgbClr val="1C3EAE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운용 고려사항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1D2E72-D61A-2F1C-CC2B-B1AED534EEA8}"/>
              </a:ext>
            </a:extLst>
          </p:cNvPr>
          <p:cNvSpPr txBox="1"/>
          <p:nvPr/>
        </p:nvSpPr>
        <p:spPr>
          <a:xfrm>
            <a:off x="6463542" y="3492425"/>
            <a:ext cx="3411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400" dirty="0">
                <a:solidFill>
                  <a:srgbClr val="1C3EAE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기대효과</a:t>
            </a:r>
            <a:r>
              <a:rPr lang="en-US" altLang="ko-KR" sz="2400" dirty="0">
                <a:solidFill>
                  <a:srgbClr val="1C3EAE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en-US" sz="2400" dirty="0">
                <a:solidFill>
                  <a:srgbClr val="1C3EAE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Thiessen </a:t>
            </a:r>
            <a:r>
              <a:rPr lang="ko-KR" altLang="en-US" sz="2400" dirty="0">
                <a:solidFill>
                  <a:srgbClr val="1C3EAE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대비</a:t>
            </a:r>
            <a:r>
              <a:rPr lang="en-US" altLang="ko-KR" sz="2400" dirty="0">
                <a:solidFill>
                  <a:srgbClr val="1C3EAE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</a:p>
        </p:txBody>
      </p:sp>
      <p:pic>
        <p:nvPicPr>
          <p:cNvPr id="21" name="그림 7">
            <a:extLst>
              <a:ext uri="{FF2B5EF4-FFF2-40B4-BE49-F238E27FC236}">
                <a16:creationId xmlns:a16="http://schemas.microsoft.com/office/drawing/2014/main" id="{96A8D713-B056-DA8B-1BAF-FD7337D88D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32" t="4012" r="29348" b="16515"/>
          <a:stretch>
            <a:fillRect/>
          </a:stretch>
        </p:blipFill>
        <p:spPr>
          <a:xfrm>
            <a:off x="1373825" y="1006017"/>
            <a:ext cx="3448445" cy="2692121"/>
          </a:xfrm>
          <a:prstGeom prst="rect">
            <a:avLst/>
          </a:prstGeom>
        </p:spPr>
      </p:pic>
      <p:pic>
        <p:nvPicPr>
          <p:cNvPr id="22" name="그림 13">
            <a:extLst>
              <a:ext uri="{FF2B5EF4-FFF2-40B4-BE49-F238E27FC236}">
                <a16:creationId xmlns:a16="http://schemas.microsoft.com/office/drawing/2014/main" id="{29479923-44F8-21A9-B59E-993DEB0E9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874" y="526941"/>
            <a:ext cx="5350879" cy="28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4E50E4-9DE4-C76D-9BB8-75E827D62724}"/>
              </a:ext>
            </a:extLst>
          </p:cNvPr>
          <p:cNvSpPr txBox="1"/>
          <p:nvPr/>
        </p:nvSpPr>
        <p:spPr>
          <a:xfrm>
            <a:off x="297178" y="252939"/>
            <a:ext cx="8259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Discussion</a:t>
            </a:r>
            <a:endParaRPr lang="ko-KR" altLang="en-US" sz="2800" b="1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B72DF-C9C0-EFF5-3974-D6374C27A69C}"/>
              </a:ext>
            </a:extLst>
          </p:cNvPr>
          <p:cNvSpPr txBox="1"/>
          <p:nvPr/>
        </p:nvSpPr>
        <p:spPr>
          <a:xfrm>
            <a:off x="1437625" y="1468707"/>
            <a:ext cx="931675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하천 유역 및 관측소에 대한 선정</a:t>
            </a:r>
            <a:endParaRPr lang="en-US" altLang="ko-KR" sz="2800" b="1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2800" b="1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GNN </a:t>
            </a:r>
            <a:r>
              <a:rPr lang="ko-KR" altLang="en-US" sz="2800" b="1" dirty="0" err="1">
                <a:latin typeface="EHWA" panose="02000300000000000000" pitchFamily="2" charset="-127"/>
                <a:ea typeface="EHWA" panose="02000300000000000000" pitchFamily="2" charset="-127"/>
              </a:rPr>
              <a:t>으로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 얻고 싶은 인사이트</a:t>
            </a: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논문 주제</a:t>
            </a: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r>
              <a:rPr lang="ko-KR" altLang="en-US" sz="2800" b="1" dirty="0" err="1">
                <a:latin typeface="EHWA" panose="02000300000000000000" pitchFamily="2" charset="-127"/>
                <a:ea typeface="EHWA" panose="02000300000000000000" pitchFamily="2" charset="-127"/>
              </a:rPr>
              <a:t>에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 대한 논의</a:t>
            </a:r>
            <a:endParaRPr lang="en-US" altLang="ko-KR" sz="2800" b="1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가상 차단 실험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특정 관측소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/</a:t>
            </a:r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엣지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제거 시 성능 변화 → 관측망 최적화 인사이트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엣지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SHAP/Integrated Gradients: 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특정 호우 사건에서 기여도 높은 경로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상류노드→하류노드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도출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GAT/Transformer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의 </a:t>
            </a:r>
            <a:r>
              <a:rPr 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attention</a:t>
            </a:r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으로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“어떤 관측소의 정보가 타깃 수위에 </a:t>
            </a:r>
            <a:r>
              <a:rPr lang="ko-KR" altLang="en-US" sz="1600" dirty="0" err="1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기여했는가”를</a:t>
            </a:r>
            <a:r>
              <a:rPr lang="ko-KR" altLang="en-US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시각화</a:t>
            </a:r>
            <a:r>
              <a:rPr lang="en-US" altLang="ko-KR" sz="1600" dirty="0">
                <a:solidFill>
                  <a:schemeClr val="tx1"/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.</a:t>
            </a:r>
          </a:p>
          <a:p>
            <a:pPr marL="514350" indent="-514350">
              <a:buFontTx/>
              <a:buAutoNum type="arabicPeriod"/>
            </a:pPr>
            <a:endParaRPr lang="en-US" altLang="ko-KR" sz="2800" dirty="0">
              <a:solidFill>
                <a:schemeClr val="tx1"/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예측 모델의 선정</a:t>
            </a:r>
            <a:endParaRPr lang="en-US" altLang="ko-KR" sz="2800" b="1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2800" b="1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2800" b="1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89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A4D3E5-7152-F5C3-F09F-06C624CC7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07"/>
          <a:stretch>
            <a:fillRect/>
          </a:stretch>
        </p:blipFill>
        <p:spPr>
          <a:xfrm>
            <a:off x="7075569" y="0"/>
            <a:ext cx="397025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BD42320-E603-BA75-C372-3D9F03CB2196}"/>
              </a:ext>
            </a:extLst>
          </p:cNvPr>
          <p:cNvSpPr/>
          <p:nvPr/>
        </p:nvSpPr>
        <p:spPr>
          <a:xfrm>
            <a:off x="9692640" y="1235034"/>
            <a:ext cx="1235034" cy="213756"/>
          </a:xfrm>
          <a:prstGeom prst="rect">
            <a:avLst/>
          </a:prstGeom>
          <a:solidFill>
            <a:srgbClr val="FFC000">
              <a:alpha val="2045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95FC66-7300-8AE5-B1DB-CC127A6DF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4" y="4077466"/>
            <a:ext cx="6464300" cy="1663700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55BA0A-2899-1DA6-9D61-8A349F7CE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13" y="1235034"/>
            <a:ext cx="6337911" cy="2737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BF9B33-9032-A3D9-DBD4-B8BF5C6FAA46}"/>
              </a:ext>
            </a:extLst>
          </p:cNvPr>
          <p:cNvSpPr txBox="1"/>
          <p:nvPr/>
        </p:nvSpPr>
        <p:spPr>
          <a:xfrm>
            <a:off x="619513" y="417265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EHWA" panose="02000300000000000000" pitchFamily="2" charset="-127"/>
                <a:ea typeface="EHWA" panose="02000300000000000000" pitchFamily="2" charset="-127"/>
              </a:rPr>
              <a:t>논문 리뷰</a:t>
            </a:r>
          </a:p>
        </p:txBody>
      </p:sp>
    </p:spTree>
    <p:extLst>
      <p:ext uri="{BB962C8B-B14F-4D97-AF65-F5344CB8AC3E}">
        <p14:creationId xmlns:p14="http://schemas.microsoft.com/office/powerpoint/2010/main" val="1426852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19BD161-0C28-2214-7C9D-550167A01113}"/>
              </a:ext>
            </a:extLst>
          </p:cNvPr>
          <p:cNvSpPr/>
          <p:nvPr/>
        </p:nvSpPr>
        <p:spPr>
          <a:xfrm>
            <a:off x="1152395" y="1322312"/>
            <a:ext cx="10021883" cy="500434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89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B5DA572-51C1-DC91-612B-356A2A6F4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12" y="225502"/>
            <a:ext cx="8700919" cy="1096810"/>
          </a:xfrm>
        </p:spPr>
        <p:txBody>
          <a:bodyPr/>
          <a:lstStyle/>
          <a:p>
            <a:r>
              <a:rPr kumimoji="1" lang="en-US" altLang="ko-KR" dirty="0">
                <a:latin typeface="EHWA" panose="02000300000000000000" pitchFamily="2" charset="-127"/>
                <a:ea typeface="EHWA" panose="02000300000000000000" pitchFamily="2" charset="-127"/>
              </a:rPr>
              <a:t>Contents</a:t>
            </a:r>
            <a:endParaRPr kumimoji="1" lang="ko-KR" altLang="en-US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19B2C-2496-33A0-E73E-F0BBB75BC7C6}"/>
              </a:ext>
            </a:extLst>
          </p:cNvPr>
          <p:cNvSpPr txBox="1"/>
          <p:nvPr/>
        </p:nvSpPr>
        <p:spPr>
          <a:xfrm>
            <a:off x="1919043" y="1877307"/>
            <a:ext cx="8805796" cy="400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725" indent="-283725">
              <a:buFontTx/>
              <a:buChar char="-"/>
            </a:pPr>
            <a:r>
              <a:rPr lang="en-US" altLang="ko-KR" sz="2262" dirty="0">
                <a:latin typeface="EHWA" panose="02000300000000000000" pitchFamily="2" charset="-127"/>
                <a:ea typeface="EHWA" panose="02000300000000000000" pitchFamily="2" charset="-127"/>
              </a:rPr>
              <a:t>Thiessen </a:t>
            </a:r>
            <a:r>
              <a:rPr lang="ko-KR" altLang="en-US" sz="2262" dirty="0">
                <a:latin typeface="EHWA" panose="02000300000000000000" pitchFamily="2" charset="-127"/>
                <a:ea typeface="EHWA" panose="02000300000000000000" pitchFamily="2" charset="-127"/>
              </a:rPr>
              <a:t>가중법에 대한 설명 및 무심천에 적용 </a:t>
            </a:r>
            <a:r>
              <a:rPr kumimoji="1" lang="en-US" altLang="ko-KR" sz="2262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kumimoji="1" lang="ko-KR" altLang="en-US" sz="2262" dirty="0" err="1">
                <a:latin typeface="EHWA" panose="02000300000000000000" pitchFamily="2" charset="-127"/>
                <a:ea typeface="EHWA" panose="02000300000000000000" pitchFamily="2" charset="-127"/>
              </a:rPr>
              <a:t>백태효</a:t>
            </a:r>
            <a:r>
              <a:rPr kumimoji="1" lang="ko-KR" altLang="en-US" sz="2262" dirty="0">
                <a:latin typeface="EHWA" panose="02000300000000000000" pitchFamily="2" charset="-127"/>
                <a:ea typeface="EHWA" panose="02000300000000000000" pitchFamily="2" charset="-127"/>
              </a:rPr>
              <a:t> 연구원</a:t>
            </a:r>
            <a:r>
              <a:rPr kumimoji="1" lang="en-US" altLang="ko-KR" sz="2262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sz="2000" dirty="0">
                <a:latin typeface="EHWA" panose="02000300000000000000" pitchFamily="2" charset="-127"/>
                <a:ea typeface="EHWA" panose="02000300000000000000" pitchFamily="2" charset="-127"/>
              </a:rPr>
              <a:t>Thiessen </a:t>
            </a:r>
            <a:r>
              <a:rPr lang="ko-KR" altLang="en-US" sz="2000" dirty="0" err="1">
                <a:latin typeface="EHWA" panose="02000300000000000000" pitchFamily="2" charset="-127"/>
                <a:ea typeface="EHWA" panose="02000300000000000000" pitchFamily="2" charset="-127"/>
              </a:rPr>
              <a:t>가중법</a:t>
            </a:r>
            <a:r>
              <a:rPr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 산출 방식</a:t>
            </a:r>
            <a:endParaRPr lang="en-US" altLang="ko-KR" sz="20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2000" dirty="0">
                <a:latin typeface="EHWA" panose="02000300000000000000" pitchFamily="2" charset="-127"/>
                <a:ea typeface="EHWA" panose="02000300000000000000" pitchFamily="2" charset="-127"/>
              </a:rPr>
              <a:t>﻿﻿</a:t>
            </a:r>
            <a:r>
              <a:rPr lang="ko-KR" altLang="en-US" sz="2000" dirty="0" err="1">
                <a:latin typeface="EHWA" panose="02000300000000000000" pitchFamily="2" charset="-127"/>
                <a:ea typeface="EHWA" panose="02000300000000000000" pitchFamily="2" charset="-127"/>
              </a:rPr>
              <a:t>무심천</a:t>
            </a:r>
            <a:r>
              <a:rPr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r>
              <a:rPr lang="en-US" altLang="ko-KR" sz="2000" dirty="0">
                <a:latin typeface="EHWA" panose="02000300000000000000" pitchFamily="2" charset="-127"/>
                <a:ea typeface="EHWA" panose="02000300000000000000" pitchFamily="2" charset="-127"/>
              </a:rPr>
              <a:t>Thiessen</a:t>
            </a:r>
            <a:r>
              <a:rPr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 법 기반 영역 분할 및 </a:t>
            </a:r>
            <a:r>
              <a:rPr lang="en-US" altLang="ko-KR" sz="2000" dirty="0">
                <a:latin typeface="EHWA" panose="02000300000000000000" pitchFamily="2" charset="-127"/>
                <a:ea typeface="EHWA" panose="02000300000000000000" pitchFamily="2" charset="-127"/>
              </a:rPr>
              <a:t>Thiessen</a:t>
            </a:r>
            <a:r>
              <a:rPr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 비 산출 </a:t>
            </a:r>
            <a:endParaRPr lang="en-US" altLang="ko-KR" sz="20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endParaRPr lang="en" altLang="ko-KR" sz="20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283725" indent="-283725">
              <a:buFontTx/>
              <a:buChar char="-"/>
            </a:pPr>
            <a:r>
              <a:rPr lang="ko-KR" altLang="en-US" sz="2262" dirty="0">
                <a:latin typeface="EHWA" panose="02000300000000000000" pitchFamily="2" charset="-127"/>
                <a:ea typeface="EHWA" panose="02000300000000000000" pitchFamily="2" charset="-127"/>
              </a:rPr>
              <a:t>면적 강우량 리뷰 및 구현 </a:t>
            </a:r>
            <a:r>
              <a:rPr kumimoji="1" lang="en-US" altLang="ko-KR" sz="2262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kumimoji="1" lang="ko-KR" altLang="en-US" sz="2262" dirty="0">
                <a:latin typeface="EHWA" panose="02000300000000000000" pitchFamily="2" charset="-127"/>
                <a:ea typeface="EHWA" panose="02000300000000000000" pitchFamily="2" charset="-127"/>
              </a:rPr>
              <a:t>백재현 연구원</a:t>
            </a:r>
            <a:r>
              <a:rPr kumimoji="1" lang="en-US" altLang="ko-KR" sz="2262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강우 데이터 수집 이슈 설명 </a:t>
            </a:r>
            <a:endParaRPr lang="en-US" altLang="ko-KR" sz="20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면적 강우량에 대한 논문 리뷰 후 </a:t>
            </a:r>
            <a:r>
              <a:rPr lang="en-US" altLang="ko-KR" sz="2000" dirty="0">
                <a:latin typeface="EHWA" panose="02000300000000000000" pitchFamily="2" charset="-127"/>
                <a:ea typeface="EHWA" panose="02000300000000000000" pitchFamily="2" charset="-127"/>
              </a:rPr>
              <a:t>GNN </a:t>
            </a:r>
            <a:r>
              <a:rPr lang="ko-KR" altLang="en-US" sz="2000" dirty="0" err="1">
                <a:latin typeface="EHWA" panose="02000300000000000000" pitchFamily="2" charset="-127"/>
                <a:ea typeface="EHWA" panose="02000300000000000000" pitchFamily="2" charset="-127"/>
              </a:rPr>
              <a:t>으로</a:t>
            </a:r>
            <a:r>
              <a:rPr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 확장</a:t>
            </a:r>
            <a:endParaRPr lang="en-US" altLang="ko-KR" sz="20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742950" lvl="1" indent="-285750">
              <a:buFontTx/>
              <a:buChar char="-"/>
            </a:pPr>
            <a:r>
              <a:rPr lang="en" altLang="ko-KR" sz="2000" dirty="0">
                <a:latin typeface="EHWA" panose="02000300000000000000" pitchFamily="2" charset="-127"/>
                <a:ea typeface="EHWA" panose="02000300000000000000" pitchFamily="2" charset="-127"/>
              </a:rPr>
              <a:t>Discussion</a:t>
            </a:r>
            <a:endParaRPr kumimoji="1" lang="en" altLang="ko-KR" sz="20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lvl="1"/>
            <a:endParaRPr kumimoji="1" lang="en-US" altLang="ko-KR" sz="1986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236438" indent="-236438">
              <a:buFontTx/>
              <a:buChar char="-"/>
            </a:pPr>
            <a:r>
              <a:rPr kumimoji="1" lang="ko-KR" altLang="en-US" sz="2262" dirty="0">
                <a:latin typeface="EHWA" panose="02000300000000000000" pitchFamily="2" charset="-127"/>
                <a:ea typeface="EHWA" panose="02000300000000000000" pitchFamily="2" charset="-127"/>
              </a:rPr>
              <a:t>예측 모델 </a:t>
            </a:r>
            <a:r>
              <a:rPr kumimoji="1" lang="en-US" altLang="ko-KR" sz="2262" dirty="0">
                <a:latin typeface="EHWA" panose="02000300000000000000" pitchFamily="2" charset="-127"/>
                <a:ea typeface="EHWA" panose="02000300000000000000" pitchFamily="2" charset="-127"/>
              </a:rPr>
              <a:t>baseline </a:t>
            </a:r>
            <a:r>
              <a:rPr kumimoji="1" lang="ko-KR" altLang="en-US" sz="2262" dirty="0">
                <a:latin typeface="EHWA" panose="02000300000000000000" pitchFamily="2" charset="-127"/>
                <a:ea typeface="EHWA" panose="02000300000000000000" pitchFamily="2" charset="-127"/>
              </a:rPr>
              <a:t>구현 현황 </a:t>
            </a:r>
            <a:r>
              <a:rPr kumimoji="1" lang="en-US" altLang="ko-KR" sz="2262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kumimoji="1" lang="ko-KR" altLang="en-US" sz="2262" dirty="0" err="1">
                <a:latin typeface="EHWA" panose="02000300000000000000" pitchFamily="2" charset="-127"/>
                <a:ea typeface="EHWA" panose="02000300000000000000" pitchFamily="2" charset="-127"/>
              </a:rPr>
              <a:t>김건휘</a:t>
            </a:r>
            <a:r>
              <a:rPr kumimoji="1" lang="ko-KR" altLang="en-US" sz="2262" dirty="0">
                <a:latin typeface="EHWA" panose="02000300000000000000" pitchFamily="2" charset="-127"/>
                <a:ea typeface="EHWA" panose="02000300000000000000" pitchFamily="2" charset="-127"/>
              </a:rPr>
              <a:t> 연구원</a:t>
            </a:r>
            <a:r>
              <a:rPr kumimoji="1" lang="en-US" altLang="ko-KR" sz="2262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</a:p>
          <a:p>
            <a:pPr marL="236438" indent="-236438">
              <a:buFontTx/>
              <a:buChar char="-"/>
            </a:pPr>
            <a:endParaRPr kumimoji="1" lang="en-US" altLang="ko-KR" sz="1986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pPr marL="236438" indent="-236438">
              <a:buFontTx/>
              <a:buChar char="-"/>
            </a:pPr>
            <a:r>
              <a:rPr kumimoji="1" lang="en-US" altLang="ko-KR" sz="2648" dirty="0">
                <a:latin typeface="EHWA" panose="02000300000000000000" pitchFamily="2" charset="-127"/>
                <a:ea typeface="EHWA" panose="02000300000000000000" pitchFamily="2" charset="-127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10131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ver&#10;&#10;AI-generated content may be incorrect.">
            <a:extLst>
              <a:ext uri="{FF2B5EF4-FFF2-40B4-BE49-F238E27FC236}">
                <a16:creationId xmlns:a16="http://schemas.microsoft.com/office/drawing/2014/main" id="{FEBD6B5E-0F04-243D-7D3D-E3BF07B94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706"/>
          <a:stretch>
            <a:fillRect/>
          </a:stretch>
        </p:blipFill>
        <p:spPr>
          <a:xfrm>
            <a:off x="2272331" y="4253158"/>
            <a:ext cx="7647336" cy="2351903"/>
          </a:xfrm>
          <a:prstGeom prst="rect">
            <a:avLst/>
          </a:prstGeom>
        </p:spPr>
      </p:pic>
      <p:pic>
        <p:nvPicPr>
          <p:cNvPr id="5" name="Picture 4" descr="A diagram of a liver&#10;&#10;AI-generated content may be incorrect.">
            <a:extLst>
              <a:ext uri="{FF2B5EF4-FFF2-40B4-BE49-F238E27FC236}">
                <a16:creationId xmlns:a16="http://schemas.microsoft.com/office/drawing/2014/main" id="{B5DC18B5-877D-506B-0A94-F7A5D114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60" t="9549" r="1256" b="37478"/>
          <a:stretch>
            <a:fillRect/>
          </a:stretch>
        </p:blipFill>
        <p:spPr>
          <a:xfrm>
            <a:off x="3760294" y="537011"/>
            <a:ext cx="4401067" cy="3909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44C083-C063-BB81-4974-341A80B89DAE}"/>
              </a:ext>
            </a:extLst>
          </p:cNvPr>
          <p:cNvSpPr txBox="1"/>
          <p:nvPr/>
        </p:nvSpPr>
        <p:spPr>
          <a:xfrm>
            <a:off x="297178" y="252939"/>
            <a:ext cx="7864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Thiessen </a:t>
            </a:r>
            <a:r>
              <a:rPr lang="ko-KR" altLang="en-US" sz="2800" dirty="0" err="1">
                <a:latin typeface="EHWA" panose="02000300000000000000" pitchFamily="2" charset="-127"/>
                <a:ea typeface="EHWA" panose="02000300000000000000" pitchFamily="2" charset="-127"/>
              </a:rPr>
              <a:t>가중법</a:t>
            </a:r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 산출 방식</a:t>
            </a:r>
            <a:endParaRPr lang="en-US" altLang="ko-KR" sz="28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69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th equations with black text&#10;&#10;AI-generated content may be incorrect.">
            <a:extLst>
              <a:ext uri="{FF2B5EF4-FFF2-40B4-BE49-F238E27FC236}">
                <a16:creationId xmlns:a16="http://schemas.microsoft.com/office/drawing/2014/main" id="{2CDABD84-5288-5F8C-A5B7-B3DAF6B6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0" y="1018582"/>
            <a:ext cx="11368719" cy="5290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D071F-9F82-D3BF-FB06-6CA23317F822}"/>
              </a:ext>
            </a:extLst>
          </p:cNvPr>
          <p:cNvSpPr txBox="1"/>
          <p:nvPr/>
        </p:nvSpPr>
        <p:spPr>
          <a:xfrm>
            <a:off x="297178" y="252939"/>
            <a:ext cx="7864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Thiessen </a:t>
            </a:r>
            <a:r>
              <a:rPr lang="ko-KR" altLang="en-US" sz="2800" dirty="0" err="1">
                <a:latin typeface="EHWA" panose="02000300000000000000" pitchFamily="2" charset="-127"/>
                <a:ea typeface="EHWA" panose="02000300000000000000" pitchFamily="2" charset="-127"/>
              </a:rPr>
              <a:t>가중법</a:t>
            </a:r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 산출 방식</a:t>
            </a:r>
            <a:endParaRPr lang="en-US" altLang="ko-KR" sz="28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85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river&#10;&#10;AI-generated content may be incorrect.">
            <a:extLst>
              <a:ext uri="{FF2B5EF4-FFF2-40B4-BE49-F238E27FC236}">
                <a16:creationId xmlns:a16="http://schemas.microsoft.com/office/drawing/2014/main" id="{357E4520-8FF3-470F-C6B9-98DDC8D1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928102" cy="68580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36B307-C75B-A100-AB1D-D81F652F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" y="1671457"/>
            <a:ext cx="6211080" cy="3777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18666-B3D6-55F7-EC9C-9E82CE4BEFA0}"/>
              </a:ext>
            </a:extLst>
          </p:cNvPr>
          <p:cNvSpPr txBox="1"/>
          <p:nvPr/>
        </p:nvSpPr>
        <p:spPr>
          <a:xfrm>
            <a:off x="280920" y="262787"/>
            <a:ext cx="6098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EHWA" panose="02000300000000000000" pitchFamily="2" charset="-127"/>
                <a:ea typeface="EHWA" panose="02000300000000000000" pitchFamily="2" charset="-127"/>
              </a:rPr>
              <a:t>무심천</a:t>
            </a:r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r>
              <a:rPr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Thiessen</a:t>
            </a:r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 법 기반 영역 분할</a:t>
            </a:r>
            <a:endParaRPr lang="en-US" altLang="ko-KR" sz="2800" dirty="0">
              <a:latin typeface="EHWA" panose="02000300000000000000" pitchFamily="2" charset="-127"/>
              <a:ea typeface="EHWA" panose="02000300000000000000" pitchFamily="2" charset="-127"/>
            </a:endParaRPr>
          </a:p>
          <a:p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및 </a:t>
            </a:r>
            <a:r>
              <a:rPr lang="en-US" altLang="ko-KR" sz="2800" dirty="0">
                <a:latin typeface="EHWA" panose="02000300000000000000" pitchFamily="2" charset="-127"/>
                <a:ea typeface="EHWA" panose="02000300000000000000" pitchFamily="2" charset="-127"/>
              </a:rPr>
              <a:t>Thiessen</a:t>
            </a:r>
            <a:r>
              <a:rPr lang="ko-KR" altLang="en-US" sz="2800" dirty="0">
                <a:latin typeface="EHWA" panose="02000300000000000000" pitchFamily="2" charset="-127"/>
                <a:ea typeface="EHWA" panose="02000300000000000000" pitchFamily="2" charset="-127"/>
              </a:rPr>
              <a:t> 비 산출 </a:t>
            </a:r>
            <a:endParaRPr lang="en-KR" sz="2800" dirty="0"/>
          </a:p>
        </p:txBody>
      </p:sp>
    </p:spTree>
    <p:extLst>
      <p:ext uri="{BB962C8B-B14F-4D97-AF65-F5344CB8AC3E}">
        <p14:creationId xmlns:p14="http://schemas.microsoft.com/office/powerpoint/2010/main" val="145442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48E7DF-8642-01A8-1A92-BBCB2F22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68" y="844655"/>
            <a:ext cx="8789584" cy="5856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C31B2-B6DB-4017-26D9-51F4D35DF25B}"/>
              </a:ext>
            </a:extLst>
          </p:cNvPr>
          <p:cNvSpPr txBox="1"/>
          <p:nvPr/>
        </p:nvSpPr>
        <p:spPr>
          <a:xfrm>
            <a:off x="297178" y="252939"/>
            <a:ext cx="7864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강수 데이터 수집</a:t>
            </a: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환경부 홍수 통제소</a:t>
            </a: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–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90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일 가능</a:t>
            </a:r>
          </a:p>
        </p:txBody>
      </p:sp>
    </p:spTree>
    <p:extLst>
      <p:ext uri="{BB962C8B-B14F-4D97-AF65-F5344CB8AC3E}">
        <p14:creationId xmlns:p14="http://schemas.microsoft.com/office/powerpoint/2010/main" val="89037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ap&#10;&#10;AI-generated content may be incorrect.">
            <a:extLst>
              <a:ext uri="{FF2B5EF4-FFF2-40B4-BE49-F238E27FC236}">
                <a16:creationId xmlns:a16="http://schemas.microsoft.com/office/drawing/2014/main" id="{F60E5941-5832-6F35-7A5D-6D605822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91" y="886925"/>
            <a:ext cx="9149017" cy="5718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DDDA8-1F5A-2728-EFB1-8406C413B16D}"/>
              </a:ext>
            </a:extLst>
          </p:cNvPr>
          <p:cNvSpPr txBox="1"/>
          <p:nvPr/>
        </p:nvSpPr>
        <p:spPr>
          <a:xfrm>
            <a:off x="297178" y="252939"/>
            <a:ext cx="8259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강수 데이터 수집</a:t>
            </a: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(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한국 수자원공사</a:t>
            </a: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)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–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 데이터 이슈 발생</a:t>
            </a:r>
          </a:p>
        </p:txBody>
      </p:sp>
    </p:spTree>
    <p:extLst>
      <p:ext uri="{BB962C8B-B14F-4D97-AF65-F5344CB8AC3E}">
        <p14:creationId xmlns:p14="http://schemas.microsoft.com/office/powerpoint/2010/main" val="66671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AB240-0DA3-2A30-D5CD-5A296469A637}"/>
              </a:ext>
            </a:extLst>
          </p:cNvPr>
          <p:cNvSpPr txBox="1"/>
          <p:nvPr/>
        </p:nvSpPr>
        <p:spPr>
          <a:xfrm>
            <a:off x="297178" y="252939"/>
            <a:ext cx="8259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800" b="1" dirty="0">
                <a:latin typeface="EHWA" panose="02000300000000000000" pitchFamily="2" charset="-127"/>
                <a:ea typeface="EHWA" panose="02000300000000000000" pitchFamily="2" charset="-127"/>
              </a:rPr>
              <a:t>Thiessen</a:t>
            </a:r>
            <a:r>
              <a:rPr lang="ko-KR" altLang="en-US" sz="2800" b="1" dirty="0">
                <a:latin typeface="EHWA" panose="02000300000000000000" pitchFamily="2" charset="-127"/>
                <a:ea typeface="EHWA" panose="02000300000000000000" pitchFamily="2" charset="-127"/>
              </a:rPr>
              <a:t> 가중법의 효과를 설명하는 논문 리뷰</a:t>
            </a:r>
          </a:p>
        </p:txBody>
      </p:sp>
      <p:pic>
        <p:nvPicPr>
          <p:cNvPr id="6" name="Picture 5" descr="A screenshot of a document&#10;&#10;AI-generated content may be incorrect.">
            <a:extLst>
              <a:ext uri="{FF2B5EF4-FFF2-40B4-BE49-F238E27FC236}">
                <a16:creationId xmlns:a16="http://schemas.microsoft.com/office/drawing/2014/main" id="{D2BC055F-0A71-3F20-8096-C658B625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29" y="776159"/>
            <a:ext cx="6297015" cy="3169124"/>
          </a:xfrm>
          <a:prstGeom prst="rect">
            <a:avLst/>
          </a:prstGeom>
        </p:spPr>
      </p:pic>
      <p:pic>
        <p:nvPicPr>
          <p:cNvPr id="8" name="Picture 7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48102216-8884-EC9A-E41D-14194603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840" y="653670"/>
            <a:ext cx="3992316" cy="5540991"/>
          </a:xfrm>
          <a:prstGeom prst="rect">
            <a:avLst/>
          </a:prstGeom>
        </p:spPr>
      </p:pic>
      <p:sp>
        <p:nvSpPr>
          <p:cNvPr id="9" name="직사각형 4">
            <a:extLst>
              <a:ext uri="{FF2B5EF4-FFF2-40B4-BE49-F238E27FC236}">
                <a16:creationId xmlns:a16="http://schemas.microsoft.com/office/drawing/2014/main" id="{514F2B1E-8747-54A4-8F94-AA7C1693AB56}"/>
              </a:ext>
            </a:extLst>
          </p:cNvPr>
          <p:cNvSpPr/>
          <p:nvPr/>
        </p:nvSpPr>
        <p:spPr>
          <a:xfrm>
            <a:off x="7700067" y="949486"/>
            <a:ext cx="693306" cy="213756"/>
          </a:xfrm>
          <a:prstGeom prst="rect">
            <a:avLst/>
          </a:prstGeom>
          <a:solidFill>
            <a:srgbClr val="FFC000">
              <a:alpha val="2045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4">
            <a:extLst>
              <a:ext uri="{FF2B5EF4-FFF2-40B4-BE49-F238E27FC236}">
                <a16:creationId xmlns:a16="http://schemas.microsoft.com/office/drawing/2014/main" id="{9E8981B8-EA7E-310D-9A73-74D847D90B39}"/>
              </a:ext>
            </a:extLst>
          </p:cNvPr>
          <p:cNvSpPr/>
          <p:nvPr/>
        </p:nvSpPr>
        <p:spPr>
          <a:xfrm>
            <a:off x="7700067" y="1939746"/>
            <a:ext cx="693306" cy="213756"/>
          </a:xfrm>
          <a:prstGeom prst="rect">
            <a:avLst/>
          </a:prstGeom>
          <a:solidFill>
            <a:srgbClr val="FFC000">
              <a:alpha val="2045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4">
            <a:extLst>
              <a:ext uri="{FF2B5EF4-FFF2-40B4-BE49-F238E27FC236}">
                <a16:creationId xmlns:a16="http://schemas.microsoft.com/office/drawing/2014/main" id="{3DFB082B-3F6A-0450-98A3-4DAA40148EB1}"/>
              </a:ext>
            </a:extLst>
          </p:cNvPr>
          <p:cNvSpPr/>
          <p:nvPr/>
        </p:nvSpPr>
        <p:spPr>
          <a:xfrm>
            <a:off x="7704387" y="3697120"/>
            <a:ext cx="520891" cy="213756"/>
          </a:xfrm>
          <a:prstGeom prst="rect">
            <a:avLst/>
          </a:prstGeom>
          <a:solidFill>
            <a:srgbClr val="FFC000">
              <a:alpha val="2045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Picture 12" descr="A map of a country&#10;&#10;AI-generated content may be incorrect.">
            <a:extLst>
              <a:ext uri="{FF2B5EF4-FFF2-40B4-BE49-F238E27FC236}">
                <a16:creationId xmlns:a16="http://schemas.microsoft.com/office/drawing/2014/main" id="{14109A27-9EC3-8EE1-D388-FA40A6431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21" y="3910876"/>
            <a:ext cx="5252077" cy="25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894</Words>
  <Application>Microsoft Macintosh PowerPoint</Application>
  <PresentationFormat>Widescreen</PresentationFormat>
  <Paragraphs>111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EHWA</vt:lpstr>
      <vt:lpstr>Aptos</vt:lpstr>
      <vt:lpstr>Aptos Display</vt:lpstr>
      <vt:lpstr>Arial</vt:lpstr>
      <vt:lpstr>Cambria Math</vt:lpstr>
      <vt:lpstr>Courier New</vt:lpstr>
      <vt:lpstr>Office Theme</vt:lpstr>
      <vt:lpstr>수위 예측 프로젝트 중간 발표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백재현</dc:creator>
  <cp:lastModifiedBy>백재현</cp:lastModifiedBy>
  <cp:revision>3</cp:revision>
  <dcterms:created xsi:type="dcterms:W3CDTF">2025-08-13T01:36:20Z</dcterms:created>
  <dcterms:modified xsi:type="dcterms:W3CDTF">2025-08-14T01:58:38Z</dcterms:modified>
</cp:coreProperties>
</file>